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5"/>
  </p:notesMasterIdLst>
  <p:sldIdLst>
    <p:sldId id="257" r:id="rId3"/>
    <p:sldId id="258" r:id="rId4"/>
    <p:sldId id="259" r:id="rId5"/>
    <p:sldId id="260" r:id="rId6"/>
    <p:sldId id="2746" r:id="rId7"/>
    <p:sldId id="2754" r:id="rId8"/>
    <p:sldId id="261" r:id="rId9"/>
    <p:sldId id="741" r:id="rId10"/>
    <p:sldId id="2747" r:id="rId11"/>
    <p:sldId id="2748" r:id="rId12"/>
    <p:sldId id="262" r:id="rId13"/>
    <p:sldId id="263" r:id="rId14"/>
  </p:sldIdLst>
  <p:sldSz cx="12192000" cy="6858000"/>
  <p:notesSz cx="6858000" cy="9144000"/>
  <p:embeddedFontLst>
    <p:embeddedFont>
      <p:font typeface="汉仪正圆-55W" panose="00020600040101010101" pitchFamily="18" charset="-122"/>
      <p:regular r:id="rId19"/>
    </p:embeddedFont>
    <p:embeddedFont>
      <p:font typeface="等线 Light" panose="02010600030101010101" charset="-122"/>
      <p:regular r:id="rId20"/>
    </p:embeddedFont>
    <p:embeddedFont>
      <p:font typeface="等线" panose="02010600030101010101" charset="-122"/>
      <p:regular r:id="rId21"/>
    </p:embeddedFont>
  </p:embeddedFontLst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85" autoAdjust="0"/>
    <p:restoredTop sz="94694"/>
  </p:normalViewPr>
  <p:slideViewPr>
    <p:cSldViewPr snapToGrid="0" snapToObjects="1">
      <p:cViewPr varScale="1">
        <p:scale>
          <a:sx n="107" d="100"/>
          <a:sy n="107" d="100"/>
        </p:scale>
        <p:origin x="5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24.xml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F73684-DEA6-4057-B32F-1780759304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3DA20-3340-47F2-8F69-CF0BF619219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image" Target="../media/image8.png"/><Relationship Id="rId3" Type="http://schemas.openxmlformats.org/officeDocument/2006/relationships/tags" Target="../tags/tag20.xml"/><Relationship Id="rId2" Type="http://schemas.openxmlformats.org/officeDocument/2006/relationships/image" Target="../media/image7.png"/><Relationship Id="rId1" Type="http://schemas.openxmlformats.org/officeDocument/2006/relationships/tags" Target="../tags/tag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image" Target="../media/image2.png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tags" Target="../tags/tag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tags" Target="../tags/tag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421130" y="2095960"/>
            <a:ext cx="914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轮船订票</a:t>
            </a:r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系统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第九组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成员：蔡欣彤，吴学婷，芮志超，白玛玉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珍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WORK REPORT</a:t>
            </a:r>
            <a:endParaRPr lang="zh-CN" altLang="en-US" sz="16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5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6" name="深度视觉·原创设计 https://www.docer.com/works?userid=22383862"/>
          <p:cNvSpPr/>
          <p:nvPr/>
        </p:nvSpPr>
        <p:spPr>
          <a:xfrm>
            <a:off x="1011555" y="868680"/>
            <a:ext cx="5269230" cy="5181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7" name="深度视觉·原创设计 https://www.docer.com/works?userid=22383862"/>
          <p:cNvSpPr txBox="1"/>
          <p:nvPr/>
        </p:nvSpPr>
        <p:spPr>
          <a:xfrm>
            <a:off x="939800" y="985520"/>
            <a:ext cx="5146675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传感器输出数据组装成数据包流程图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深度视觉·原创设计 https://www.docer.com/works?userid=22383862"/>
          <p:cNvSpPr/>
          <p:nvPr/>
        </p:nvSpPr>
        <p:spPr>
          <a:xfrm>
            <a:off x="205374" y="3377556"/>
            <a:ext cx="182880" cy="182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gradFill>
            <a:gsLst>
              <a:gs pos="0">
                <a:schemeClr val="accent5">
                  <a:lumMod val="67000"/>
                </a:schemeClr>
              </a:gs>
              <a:gs pos="48000">
                <a:schemeClr val="accent3"/>
              </a:gs>
              <a:gs pos="100000">
                <a:schemeClr val="accent6"/>
              </a:gs>
            </a:gsLst>
            <a:path path="circle">
              <a:fillToRect l="100000" t="100000"/>
            </a:path>
          </a:gra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汉仪正圆-55W" panose="00020600040101010101" pitchFamily="18" charset="-122"/>
              <a:ea typeface="汉仪正圆-55W" panose="00020600040101010101" pitchFamily="18" charset="-122"/>
              <a:cs typeface="Source Sans Pro Light" charset="0"/>
              <a:sym typeface="汉仪正圆-55W" panose="00020600040101010101" pitchFamily="18" charset="-122"/>
            </a:endParaRPr>
          </a:p>
        </p:txBody>
      </p:sp>
      <p:pic>
        <p:nvPicPr>
          <p:cNvPr id="13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271395" y="1463675"/>
            <a:ext cx="2894965" cy="50653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图片 1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096250" y="167640"/>
            <a:ext cx="2633345" cy="537654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深度视觉·原创设计 https://www.docer.com/works?userid=22383862"/>
          <p:cNvSpPr/>
          <p:nvPr>
            <p:custDataLst>
              <p:tags r:id="rId5"/>
            </p:custDataLst>
          </p:nvPr>
        </p:nvSpPr>
        <p:spPr>
          <a:xfrm>
            <a:off x="5530850" y="5903595"/>
            <a:ext cx="6330950" cy="5181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 txBox="1"/>
          <p:nvPr>
            <p:custDataLst>
              <p:tags r:id="rId6"/>
            </p:custDataLst>
          </p:nvPr>
        </p:nvSpPr>
        <p:spPr>
          <a:xfrm>
            <a:off x="5582920" y="5989320"/>
            <a:ext cx="627888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单片机解析数据包并生成传感器控制信号流程图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改进与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优化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04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852670" y="1118870"/>
            <a:ext cx="6502400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本智能系统是一个初步的设想，未来，我们还可以对其进行改进与优化。例如，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多元化的坐姿调整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：除了基本的坐姿调整外，还可以增加其他多元化的调整方式，例如按摩、热敷等功能，以提高用户的舒适感和养生效果。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1">
                <a:latin typeface="宋体" panose="02010600030101010101" pitchFamily="2" charset="-122"/>
                <a:ea typeface="宋体" panose="02010600030101010101" pitchFamily="2" charset="-122"/>
              </a:rPr>
              <a:t>隐私保护和安全性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：智能坐姿调整系统需要注意用户隐私的保护和系统的安全性。例如，可以采用加密通信和权限控制技术，以保障用户数据的安全和访问控制。同时，需要清晰明确的隐私政策和用户协议，以提高用户信任度和满意度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谢谢观看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5309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Type your content here, either by copying your text, or by text, Type your content here, either by copying your text, or by copying after the text, 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Work summary report</a:t>
            </a:r>
            <a:endParaRPr lang="zh-CN" altLang="en-US" sz="16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4321628" y="5188857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1001486" y="798285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1364342" y="1233714"/>
            <a:ext cx="3497944" cy="43905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1524001" y="3588821"/>
            <a:ext cx="3178628" cy="461664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857829" y="2104572"/>
            <a:ext cx="25254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目录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857829" y="3588820"/>
            <a:ext cx="2525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CONTENT</a:t>
            </a:r>
            <a:endParaRPr lang="zh-CN" altLang="en-US" sz="24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/>
        </p:nvSpPr>
        <p:spPr>
          <a:xfrm>
            <a:off x="6313715" y="1366113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01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7228115" y="1495634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小组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分工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/>
          <p:nvPr/>
        </p:nvSpPr>
        <p:spPr>
          <a:xfrm>
            <a:off x="6313715" y="2521144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02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/>
        </p:nvSpPr>
        <p:spPr>
          <a:xfrm>
            <a:off x="7331620" y="2650665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需求分析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>
          <a:xfrm>
            <a:off x="6313715" y="3676175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03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5" name="深度视觉·原创设计 https://www.docer.com/works?userid=22383862"/>
          <p:cNvSpPr txBox="1"/>
          <p:nvPr/>
        </p:nvSpPr>
        <p:spPr>
          <a:xfrm>
            <a:off x="7271930" y="3805696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下位机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>
          <a:xfrm>
            <a:off x="6313715" y="4831206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04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8" name="深度视觉·原创设计 https://www.docer.com/works?userid=22383862"/>
          <p:cNvSpPr txBox="1"/>
          <p:nvPr/>
        </p:nvSpPr>
        <p:spPr>
          <a:xfrm>
            <a:off x="7271930" y="4960727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改进与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优化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923902" y="138596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小组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分工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923902" y="67431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01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884680" y="2324100"/>
            <a:ext cx="754443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800"/>
              <a:t>项目的大体框架由小组成员一起讨论得出</a:t>
            </a:r>
            <a:endParaRPr lang="zh-CN" altLang="en-US" sz="2800"/>
          </a:p>
          <a:p>
            <a:pPr>
              <a:lnSpc>
                <a:spcPct val="150000"/>
              </a:lnSpc>
            </a:pPr>
            <a:r>
              <a:rPr lang="zh-CN" altLang="en-US" sz="2800"/>
              <a:t>蔡欣彤：负责用例图以及文档分析文字部分</a:t>
            </a:r>
            <a:endParaRPr lang="zh-CN" altLang="en-US" sz="2800"/>
          </a:p>
          <a:p>
            <a:pPr>
              <a:lnSpc>
                <a:spcPct val="150000"/>
              </a:lnSpc>
            </a:pPr>
            <a:r>
              <a:rPr lang="zh-CN" altLang="en-US" sz="2800"/>
              <a:t>芮志超：负责数据流程图</a:t>
            </a:r>
            <a:endParaRPr lang="zh-CN" altLang="en-US" sz="2800"/>
          </a:p>
          <a:p>
            <a:pPr>
              <a:lnSpc>
                <a:spcPct val="150000"/>
              </a:lnSpc>
            </a:pPr>
            <a:r>
              <a:rPr lang="zh-CN" altLang="en-US" sz="2800"/>
              <a:t>吴学婷：负责ER图</a:t>
            </a:r>
            <a:endParaRPr lang="zh-CN" altLang="en-US" sz="2800"/>
          </a:p>
          <a:p>
            <a:pPr>
              <a:lnSpc>
                <a:spcPct val="150000"/>
              </a:lnSpc>
            </a:pPr>
            <a:r>
              <a:rPr lang="zh-CN" altLang="en-US" sz="2800"/>
              <a:t>白玛玉珍：负责关系模型的转换</a:t>
            </a:r>
            <a:endParaRPr lang="zh-CN" altLang="en-US" sz="2800"/>
          </a:p>
          <a:p>
            <a:pPr>
              <a:lnSpc>
                <a:spcPct val="150000"/>
              </a:lnSpc>
            </a:pPr>
            <a:r>
              <a:rPr lang="zh-CN" altLang="en-US" sz="2800"/>
              <a:t>关系模型的优化由小组成员一块</a:t>
            </a:r>
            <a:r>
              <a:rPr lang="zh-CN" altLang="en-US" sz="2800"/>
              <a:t>完成</a:t>
            </a:r>
            <a:endParaRPr lang="zh-CN" altLang="en-US"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791187" y="148121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需求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分析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791187" y="704163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02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915795" y="2190750"/>
            <a:ext cx="1624965" cy="45529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2800"/>
              <a:t>实体</a:t>
            </a:r>
            <a:endParaRPr lang="zh-CN" altLang="en-US" sz="2800"/>
          </a:p>
        </p:txBody>
      </p:sp>
      <p:sp>
        <p:nvSpPr>
          <p:cNvPr id="14" name="文本框 13"/>
          <p:cNvSpPr txBox="1"/>
          <p:nvPr/>
        </p:nvSpPr>
        <p:spPr>
          <a:xfrm>
            <a:off x="336550" y="3517900"/>
            <a:ext cx="20262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这两个属性本身具有自己一些独有的属性，故将其作为主</a:t>
            </a:r>
            <a:r>
              <a:rPr lang="zh-CN" altLang="en-US"/>
              <a:t>体</a:t>
            </a:r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514600" y="2646045"/>
            <a:ext cx="8103870" cy="3929380"/>
          </a:xfrm>
          <a:prstGeom prst="rect">
            <a:avLst/>
          </a:prstGeom>
        </p:spPr>
      </p:pic>
      <p:sp>
        <p:nvSpPr>
          <p:cNvPr id="22" name="左中括号 21"/>
          <p:cNvSpPr/>
          <p:nvPr>
            <p:custDataLst>
              <p:tags r:id="rId3"/>
            </p:custDataLst>
          </p:nvPr>
        </p:nvSpPr>
        <p:spPr>
          <a:xfrm>
            <a:off x="2774315" y="4199255"/>
            <a:ext cx="217805" cy="517525"/>
          </a:xfrm>
          <a:prstGeom prst="leftBracket">
            <a:avLst>
              <a:gd name="adj" fmla="val 1188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3" name="肘形连接符 22"/>
          <p:cNvCxnSpPr/>
          <p:nvPr>
            <p:custDataLst>
              <p:tags r:id="rId4"/>
            </p:custDataLst>
          </p:nvPr>
        </p:nvCxnSpPr>
        <p:spPr>
          <a:xfrm rot="10800000">
            <a:off x="451485" y="3805555"/>
            <a:ext cx="2322830" cy="624205"/>
          </a:xfrm>
          <a:prstGeom prst="bentConnector3">
            <a:avLst>
              <a:gd name="adj1" fmla="val 4997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>
            <p:custDataLst>
              <p:tags r:id="rId5"/>
            </p:custDataLst>
          </p:nvPr>
        </p:nvSpPr>
        <p:spPr>
          <a:xfrm>
            <a:off x="7409180" y="2780030"/>
            <a:ext cx="1510665" cy="36449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5" name="肘形连接符 24"/>
          <p:cNvCxnSpPr/>
          <p:nvPr>
            <p:custDataLst>
              <p:tags r:id="rId6"/>
            </p:custDataLst>
          </p:nvPr>
        </p:nvCxnSpPr>
        <p:spPr>
          <a:xfrm flipV="1">
            <a:off x="8919845" y="2465070"/>
            <a:ext cx="1247775" cy="368300"/>
          </a:xfrm>
          <a:prstGeom prst="bentConnector3">
            <a:avLst>
              <a:gd name="adj1" fmla="val 5002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>
            <p:custDataLst>
              <p:tags r:id="rId7"/>
            </p:custDataLst>
          </p:nvPr>
        </p:nvSpPr>
        <p:spPr>
          <a:xfrm>
            <a:off x="8068310" y="2465070"/>
            <a:ext cx="32061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有些人只想乘坐较新的船只</a:t>
            </a:r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6663055" y="6156960"/>
            <a:ext cx="746125" cy="418465"/>
          </a:xfrm>
          <a:prstGeom prst="roundRect">
            <a:avLst/>
          </a:prstGeom>
          <a:noFill/>
          <a:ln w="19050"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8" name="肘形连接符 27"/>
          <p:cNvCxnSpPr/>
          <p:nvPr/>
        </p:nvCxnSpPr>
        <p:spPr>
          <a:xfrm flipV="1">
            <a:off x="7423785" y="5842635"/>
            <a:ext cx="2982595" cy="375285"/>
          </a:xfrm>
          <a:prstGeom prst="bentConnector3">
            <a:avLst>
              <a:gd name="adj1" fmla="val 500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8884920" y="5572760"/>
            <a:ext cx="17335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每一笔订单都会有一笔</a:t>
            </a:r>
            <a:r>
              <a:rPr lang="zh-CN" altLang="en-US"/>
              <a:t>佣金</a:t>
            </a:r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9458960" y="3698240"/>
            <a:ext cx="280924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根据邮轮起始地的不同而改变停靠港，持续时间会决定有几个停靠</a:t>
            </a:r>
            <a:r>
              <a:rPr lang="zh-CN" altLang="en-US"/>
              <a:t>港</a:t>
            </a:r>
            <a:endParaRPr lang="zh-CN" altLang="en-US"/>
          </a:p>
        </p:txBody>
      </p:sp>
      <p:cxnSp>
        <p:nvCxnSpPr>
          <p:cNvPr id="31" name="肘形连接符 30"/>
          <p:cNvCxnSpPr/>
          <p:nvPr/>
        </p:nvCxnSpPr>
        <p:spPr>
          <a:xfrm>
            <a:off x="6663055" y="3631565"/>
            <a:ext cx="2795905" cy="389255"/>
          </a:xfrm>
          <a:prstGeom prst="bentConnector3">
            <a:avLst>
              <a:gd name="adj1" fmla="val 50011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10091420" y="3692525"/>
            <a:ext cx="52705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>
            <p:custDataLst>
              <p:tags r:id="rId8"/>
            </p:custDataLst>
          </p:nvPr>
        </p:nvCxnSpPr>
        <p:spPr>
          <a:xfrm>
            <a:off x="2620010" y="3949700"/>
            <a:ext cx="92075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4382135" y="589915"/>
            <a:ext cx="29013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客舱被预订后，该客舱将从可用客舱列表中删除</a:t>
            </a:r>
            <a:endParaRPr lang="zh-CN" altLang="en-US"/>
          </a:p>
        </p:txBody>
      </p:sp>
      <p:cxnSp>
        <p:nvCxnSpPr>
          <p:cNvPr id="35" name="肘形连接符 34"/>
          <p:cNvCxnSpPr/>
          <p:nvPr/>
        </p:nvCxnSpPr>
        <p:spPr>
          <a:xfrm flipV="1">
            <a:off x="3540760" y="909320"/>
            <a:ext cx="3310255" cy="3040380"/>
          </a:xfrm>
          <a:prstGeom prst="bentConnector3">
            <a:avLst>
              <a:gd name="adj1" fmla="val 50010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8778240" y="4855210"/>
            <a:ext cx="249618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价格也取决于客舱的人数和客舱的“等级”</a:t>
            </a:r>
            <a:endParaRPr lang="zh-CN" altLang="en-US"/>
          </a:p>
        </p:txBody>
      </p:sp>
      <p:cxnSp>
        <p:nvCxnSpPr>
          <p:cNvPr id="3" name="肘形连接符 2"/>
          <p:cNvCxnSpPr/>
          <p:nvPr/>
        </p:nvCxnSpPr>
        <p:spPr>
          <a:xfrm>
            <a:off x="4722495" y="4802505"/>
            <a:ext cx="4954905" cy="392430"/>
          </a:xfrm>
          <a:prstGeom prst="bentConnector3">
            <a:avLst>
              <a:gd name="adj1" fmla="val 53966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5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1316990" y="1076325"/>
            <a:ext cx="1624965" cy="45529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2800"/>
              <a:t>关系</a:t>
            </a:r>
            <a:endParaRPr lang="zh-CN" altLang="en-US" sz="280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790065" y="1656080"/>
            <a:ext cx="8771255" cy="5005705"/>
          </a:xfrm>
          <a:prstGeom prst="rect">
            <a:avLst/>
          </a:prstGeom>
        </p:spPr>
      </p:pic>
      <p:sp>
        <p:nvSpPr>
          <p:cNvPr id="5" name="左中括号 4"/>
          <p:cNvSpPr/>
          <p:nvPr/>
        </p:nvSpPr>
        <p:spPr>
          <a:xfrm>
            <a:off x="2307590" y="2799715"/>
            <a:ext cx="136525" cy="395605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3" name="肘形连接符 22"/>
          <p:cNvCxnSpPr/>
          <p:nvPr>
            <p:custDataLst>
              <p:tags r:id="rId4"/>
            </p:custDataLst>
          </p:nvPr>
        </p:nvCxnSpPr>
        <p:spPr>
          <a:xfrm rot="10800000">
            <a:off x="749935" y="2637155"/>
            <a:ext cx="1557020" cy="342900"/>
          </a:xfrm>
          <a:prstGeom prst="bentConnector3">
            <a:avLst>
              <a:gd name="adj1" fmla="val 4995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69240" y="2334895"/>
            <a:ext cx="197294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在乘客预订并收到押金后，进行预订的旅行社将收到游轮的佣金</a:t>
            </a:r>
            <a:endParaRPr lang="zh-CN" altLang="en-US"/>
          </a:p>
        </p:txBody>
      </p:sp>
      <p:cxnSp>
        <p:nvCxnSpPr>
          <p:cNvPr id="9" name="直接连接符 8"/>
          <p:cNvCxnSpPr>
            <a:endCxn id="11" idx="3"/>
          </p:cNvCxnSpPr>
          <p:nvPr/>
        </p:nvCxnSpPr>
        <p:spPr>
          <a:xfrm>
            <a:off x="6724015" y="4756785"/>
            <a:ext cx="41446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686800" y="4434205"/>
            <a:ext cx="218186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每次巡航都有一艘指定的船</a:t>
            </a:r>
            <a:endParaRPr lang="zh-CN" altLang="en-US"/>
          </a:p>
        </p:txBody>
      </p:sp>
      <p:cxnSp>
        <p:nvCxnSpPr>
          <p:cNvPr id="12" name="肘形连接符 11"/>
          <p:cNvCxnSpPr/>
          <p:nvPr/>
        </p:nvCxnSpPr>
        <p:spPr>
          <a:xfrm flipV="1">
            <a:off x="9186545" y="3142615"/>
            <a:ext cx="2247900" cy="356870"/>
          </a:xfrm>
          <a:prstGeom prst="bentConnector3">
            <a:avLst>
              <a:gd name="adj1" fmla="val 5002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0206990" y="2799715"/>
            <a:ext cx="21717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乘客可以表示他们</a:t>
            </a:r>
            <a:r>
              <a:rPr lang="zh-CN" altLang="en-US"/>
              <a:t>是否与他人共享</a:t>
            </a:r>
            <a:endParaRPr lang="zh-CN" altLang="en-US"/>
          </a:p>
        </p:txBody>
      </p:sp>
      <p:cxnSp>
        <p:nvCxnSpPr>
          <p:cNvPr id="14" name="肘形连接符 13"/>
          <p:cNvCxnSpPr/>
          <p:nvPr>
            <p:custDataLst>
              <p:tags r:id="rId5"/>
            </p:custDataLst>
          </p:nvPr>
        </p:nvCxnSpPr>
        <p:spPr>
          <a:xfrm rot="10800000" flipV="1">
            <a:off x="2067560" y="2331085"/>
            <a:ext cx="426085" cy="305435"/>
          </a:xfrm>
          <a:prstGeom prst="bentConnector3">
            <a:avLst>
              <a:gd name="adj1" fmla="val 4992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肘形连接符 1"/>
          <p:cNvCxnSpPr/>
          <p:nvPr>
            <p:custDataLst>
              <p:tags r:id="rId6"/>
            </p:custDataLst>
          </p:nvPr>
        </p:nvCxnSpPr>
        <p:spPr>
          <a:xfrm rot="10800000">
            <a:off x="1316355" y="3534410"/>
            <a:ext cx="1177290" cy="900430"/>
          </a:xfrm>
          <a:prstGeom prst="bentConnector3">
            <a:avLst>
              <a:gd name="adj1" fmla="val 1038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5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412115" y="753110"/>
            <a:ext cx="2538095" cy="45529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2800"/>
              <a:t>功能需求分析（</a:t>
            </a:r>
            <a:r>
              <a:rPr lang="zh-CN" altLang="en-US" sz="2800"/>
              <a:t>用例图）</a:t>
            </a:r>
            <a:endParaRPr lang="zh-CN" altLang="en-US" sz="2800"/>
          </a:p>
        </p:txBody>
      </p:sp>
      <p:pic>
        <p:nvPicPr>
          <p:cNvPr id="7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870835" y="572135"/>
            <a:ext cx="7221855" cy="5713730"/>
          </a:xfrm>
          <a:prstGeom prst="rect">
            <a:avLst/>
          </a:prstGeom>
        </p:spPr>
      </p:pic>
      <p:cxnSp>
        <p:nvCxnSpPr>
          <p:cNvPr id="2" name="肘形连接符 1"/>
          <p:cNvCxnSpPr/>
          <p:nvPr/>
        </p:nvCxnSpPr>
        <p:spPr>
          <a:xfrm flipV="1">
            <a:off x="5163820" y="572135"/>
            <a:ext cx="2204720" cy="783590"/>
          </a:xfrm>
          <a:prstGeom prst="bentConnector3">
            <a:avLst>
              <a:gd name="adj1" fmla="val 5002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294120" y="286385"/>
            <a:ext cx="12814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佣金</a:t>
            </a:r>
            <a:endParaRPr lang="zh-CN" altLang="en-US"/>
          </a:p>
          <a:p>
            <a:r>
              <a:rPr lang="zh-CN" altLang="en-US"/>
              <a:t>订金</a:t>
            </a:r>
            <a:endParaRPr lang="zh-CN" altLang="en-US"/>
          </a:p>
          <a:p>
            <a:r>
              <a:rPr lang="zh-CN" altLang="en-US"/>
              <a:t>订单</a:t>
            </a:r>
            <a:r>
              <a:rPr lang="zh-CN" altLang="en-US"/>
              <a:t>总价</a:t>
            </a:r>
            <a:endParaRPr lang="zh-CN" altLang="en-US"/>
          </a:p>
        </p:txBody>
      </p:sp>
      <p:cxnSp>
        <p:nvCxnSpPr>
          <p:cNvPr id="5" name="肘形连接符 4"/>
          <p:cNvCxnSpPr/>
          <p:nvPr/>
        </p:nvCxnSpPr>
        <p:spPr>
          <a:xfrm rot="10800000">
            <a:off x="4124325" y="3145790"/>
            <a:ext cx="2297430" cy="553720"/>
          </a:xfrm>
          <a:prstGeom prst="bentConnector3">
            <a:avLst>
              <a:gd name="adj1" fmla="val 4997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3547110" y="2783840"/>
            <a:ext cx="3048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轮船可能会增加到五到六艘</a:t>
            </a:r>
            <a:endParaRPr lang="zh-CN" altLang="en-US"/>
          </a:p>
          <a:p>
            <a:r>
              <a:rPr lang="zh-CN" altLang="en-US">
                <a:sym typeface="+mn-ea"/>
              </a:rPr>
              <a:t>每年ACA介绍他们的巡航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887072" y="156249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下位机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931522" y="711783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03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01320" y="2370455"/>
            <a:ext cx="463423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通过市场调研，结合价格和实际需求分析，在本次设计中的下位机系统器件型号选用STM32F103ZET6单片机。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STM32功能强大、结构复杂，开发的软件可靠性、可维护性有较大提升，且32位单片机较其他单片机相比，有较高的性价比。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4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5182870" y="1381125"/>
            <a:ext cx="6554470" cy="4820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5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6" name="深度视觉·原创设计 https://www.docer.com/works?userid=22383862"/>
          <p:cNvSpPr/>
          <p:nvPr/>
        </p:nvSpPr>
        <p:spPr>
          <a:xfrm>
            <a:off x="2858135" y="350520"/>
            <a:ext cx="4798060" cy="5181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7" name="深度视觉·原创设计 https://www.docer.com/works?userid=22383862"/>
          <p:cNvSpPr txBox="1"/>
          <p:nvPr/>
        </p:nvSpPr>
        <p:spPr>
          <a:xfrm>
            <a:off x="2999105" y="455930"/>
            <a:ext cx="4330065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下位机与传感器、上位机的</a:t>
            </a:r>
            <a:r>
              <a:rPr kumimoji="0" lang="zh-CN" altLang="en-US" sz="2000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连接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深度视觉·原创设计 https://www.docer.com/works?userid=22383862"/>
          <p:cNvSpPr/>
          <p:nvPr/>
        </p:nvSpPr>
        <p:spPr>
          <a:xfrm>
            <a:off x="205374" y="3377556"/>
            <a:ext cx="182880" cy="182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gradFill>
            <a:gsLst>
              <a:gs pos="0">
                <a:schemeClr val="accent5">
                  <a:lumMod val="67000"/>
                </a:schemeClr>
              </a:gs>
              <a:gs pos="48000">
                <a:schemeClr val="accent3"/>
              </a:gs>
              <a:gs pos="100000">
                <a:schemeClr val="accent6"/>
              </a:gs>
            </a:gsLst>
            <a:path path="circle">
              <a:fillToRect l="100000" t="100000"/>
            </a:path>
          </a:gra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汉仪正圆-55W" panose="00020600040101010101" pitchFamily="18" charset="-122"/>
              <a:ea typeface="汉仪正圆-55W" panose="00020600040101010101" pitchFamily="18" charset="-122"/>
              <a:cs typeface="Source Sans Pro Light" charset="0"/>
              <a:sym typeface="汉仪正圆-55W" panose="00020600040101010101" pitchFamily="18" charset="-122"/>
            </a:endParaRPr>
          </a:p>
        </p:txBody>
      </p:sp>
      <p:sp>
        <p:nvSpPr>
          <p:cNvPr id="30" name="深度视觉·原创设计 https://www.docer.com/works?userid=22383862"/>
          <p:cNvSpPr/>
          <p:nvPr/>
        </p:nvSpPr>
        <p:spPr>
          <a:xfrm>
            <a:off x="6296025" y="1262380"/>
            <a:ext cx="5929630" cy="5006340"/>
          </a:xfrm>
          <a:prstGeom prst="roundRect">
            <a:avLst>
              <a:gd name="adj" fmla="val 50000"/>
            </a:avLst>
          </a:prstGeom>
          <a:solidFill>
            <a:srgbClr val="D8DADD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>
              <a:lnSpc>
                <a:spcPct val="130000"/>
              </a:lnSpc>
            </a:pPr>
            <a:endParaRPr lang="en-US" sz="1000" dirty="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pic>
        <p:nvPicPr>
          <p:cNvPr id="1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30225" y="1917065"/>
            <a:ext cx="5817235" cy="269430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文本框 18"/>
          <p:cNvSpPr txBox="1"/>
          <p:nvPr/>
        </p:nvSpPr>
        <p:spPr>
          <a:xfrm>
            <a:off x="7158990" y="2192020"/>
            <a:ext cx="431165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（1）下位机与传感器的连接</a:t>
            </a:r>
            <a:endParaRPr lang="zh-CN" altLang="en-US"/>
          </a:p>
          <a:p>
            <a:r>
              <a:rPr lang="zh-CN" altLang="en-US"/>
              <a:t>本系统运用椅背上的压力传感器受到的压力实时获取坐姿的类型、背靠力度以及相关的数据，使用模拟信号接口将模拟信号传输到下位机交互。</a:t>
            </a:r>
            <a:endParaRPr lang="zh-CN" altLang="en-US"/>
          </a:p>
          <a:p>
            <a:r>
              <a:rPr lang="zh-CN" altLang="en-US"/>
              <a:t>（2）下位机与上位机的连接</a:t>
            </a:r>
            <a:endParaRPr lang="zh-CN" altLang="en-US"/>
          </a:p>
          <a:p>
            <a:r>
              <a:rPr lang="zh-CN" altLang="en-US"/>
              <a:t>本系统采用串口连接通讯的方式，将下位机的单片机UART接口通过转换芯片用于与上位机进行连接通讯。或者也可以使用USB转UART的模块来协助，直接通过USB与上位机进行通讯。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5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6" name="深度视觉·原创设计 https://www.docer.com/works?userid=22383862"/>
          <p:cNvSpPr/>
          <p:nvPr/>
        </p:nvSpPr>
        <p:spPr>
          <a:xfrm>
            <a:off x="2858135" y="350520"/>
            <a:ext cx="4798060" cy="5181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7" name="深度视觉·原创设计 https://www.docer.com/works?userid=22383862"/>
          <p:cNvSpPr txBox="1"/>
          <p:nvPr/>
        </p:nvSpPr>
        <p:spPr>
          <a:xfrm>
            <a:off x="2999105" y="455930"/>
            <a:ext cx="4330065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数据处理</a:t>
            </a:r>
            <a:r>
              <a:rPr kumimoji="0" lang="zh-CN" altLang="en-US" sz="2000" i="0" u="none" strike="noStrike" kern="1200" cap="none" spc="30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流程图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深度视觉·原创设计 https://www.docer.com/works?userid=22383862"/>
          <p:cNvSpPr/>
          <p:nvPr/>
        </p:nvSpPr>
        <p:spPr>
          <a:xfrm>
            <a:off x="205374" y="3377556"/>
            <a:ext cx="182880" cy="182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gradFill>
            <a:gsLst>
              <a:gs pos="0">
                <a:schemeClr val="accent5">
                  <a:lumMod val="67000"/>
                </a:schemeClr>
              </a:gs>
              <a:gs pos="48000">
                <a:schemeClr val="accent3"/>
              </a:gs>
              <a:gs pos="100000">
                <a:schemeClr val="accent6"/>
              </a:gs>
            </a:gsLst>
            <a:path path="circle">
              <a:fillToRect l="100000" t="100000"/>
            </a:path>
          </a:gra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汉仪正圆-55W" panose="00020600040101010101" pitchFamily="18" charset="-122"/>
              <a:ea typeface="汉仪正圆-55W" panose="00020600040101010101" pitchFamily="18" charset="-122"/>
              <a:cs typeface="Source Sans Pro Light" charset="0"/>
              <a:sym typeface="汉仪正圆-55W" panose="00020600040101010101" pitchFamily="18" charset="-122"/>
            </a:endParaRPr>
          </a:p>
        </p:txBody>
      </p:sp>
      <p:pic>
        <p:nvPicPr>
          <p:cNvPr id="12" name="图片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712085" y="1605915"/>
            <a:ext cx="4639310" cy="4874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PP_MARK_KEY" val="891224f9-b624-4d4f-a94a-d1de0de8c92f"/>
  <p:tag name="COMMONDATA" val="eyJjb3VudCI6MzYsImhkaWQiOiIwNDVlZDM0NzA0ZDU2YjViYTZmM2M0NTk0YzZiYjI3MyIsInVzZXJDb3VudCI6NH0=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2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265D"/>
      </a:accent1>
      <a:accent2>
        <a:srgbClr val="FEB72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1142</Words>
  <Application>WPS 演示</Application>
  <PresentationFormat>宽屏</PresentationFormat>
  <Paragraphs>110</Paragraphs>
  <Slides>12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9" baseType="lpstr">
      <vt:lpstr>Arial</vt:lpstr>
      <vt:lpstr>宋体</vt:lpstr>
      <vt:lpstr>Wingdings</vt:lpstr>
      <vt:lpstr>汉仪正圆-55W</vt:lpstr>
      <vt:lpstr>阿里巴巴普惠体 Light</vt:lpstr>
      <vt:lpstr>Alibaba PuHuiTi</vt:lpstr>
      <vt:lpstr>Gill Sans</vt:lpstr>
      <vt:lpstr>Source Sans Pro Light</vt:lpstr>
      <vt:lpstr>Open Sans</vt:lpstr>
      <vt:lpstr>微软雅黑</vt:lpstr>
      <vt:lpstr>Arial Unicode MS</vt:lpstr>
      <vt:lpstr>等线 Light</vt:lpstr>
      <vt:lpstr>等线</vt:lpstr>
      <vt:lpstr>Calibri</vt:lpstr>
      <vt:lpstr>Segoe Print</vt:lpstr>
      <vt:lpstr>Gill Sans MT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XT</cp:lastModifiedBy>
  <cp:revision>44</cp:revision>
  <dcterms:created xsi:type="dcterms:W3CDTF">2022-05-31T06:39:00Z</dcterms:created>
  <dcterms:modified xsi:type="dcterms:W3CDTF">2023-04-18T08:56:42Z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2052-11.1.0.14036</vt:lpwstr>
  </property>
  <property fmtid="{D5CDD505-2E9C-101B-9397-08002B2CF9AE}" pid="3" name="KSOTemplateUUID">
    <vt:lpwstr>v1.0_mb_Jmb9RG/n/BRcF2ta8XUeyA==</vt:lpwstr>
  </property>
  <property fmtid="{D5CDD505-2E9C-101B-9397-08002B2CF9AE}" pid="4" name="ICV">
    <vt:lpwstr>16F41FFBC85E41D0AE1146C200E19AD4</vt:lpwstr>
  </property>
</Properties>
</file>

<file path=docProps/thumbnail.jpeg>
</file>